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437" r:id="rId3"/>
    <p:sldId id="261" r:id="rId4"/>
    <p:sldId id="438" r:id="rId5"/>
    <p:sldId id="439" r:id="rId6"/>
    <p:sldId id="440" r:id="rId7"/>
    <p:sldId id="257" r:id="rId8"/>
    <p:sldId id="258" r:id="rId9"/>
    <p:sldId id="2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0B2FDA-1343-4257-B8AA-960DF5891E39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C166B42-40E9-4FCC-869B-9A93CEA220E4}">
      <dgm:prSet/>
      <dgm:spPr/>
      <dgm:t>
        <a:bodyPr/>
        <a:lstStyle/>
        <a:p>
          <a:r>
            <a:rPr lang="en-US"/>
            <a:t>Water samples collected at the surface (~0.1m)</a:t>
          </a:r>
        </a:p>
      </dgm:t>
    </dgm:pt>
    <dgm:pt modelId="{C68FEEE0-3D3D-483C-AFB0-21508F5BF872}" type="parTrans" cxnId="{27F83ACE-FAA9-4F32-AD57-7F67990BD4CD}">
      <dgm:prSet/>
      <dgm:spPr/>
      <dgm:t>
        <a:bodyPr/>
        <a:lstStyle/>
        <a:p>
          <a:endParaRPr lang="en-US"/>
        </a:p>
      </dgm:t>
    </dgm:pt>
    <dgm:pt modelId="{216C5149-D66F-4924-A8FE-D025D99B94FE}" type="sibTrans" cxnId="{27F83ACE-FAA9-4F32-AD57-7F67990BD4CD}">
      <dgm:prSet/>
      <dgm:spPr/>
      <dgm:t>
        <a:bodyPr/>
        <a:lstStyle/>
        <a:p>
          <a:endParaRPr lang="en-US"/>
        </a:p>
      </dgm:t>
    </dgm:pt>
    <dgm:pt modelId="{D6BFC859-CB90-499C-899C-7D6178E0F2CA}">
      <dgm:prSet/>
      <dgm:spPr/>
      <dgm:t>
        <a:bodyPr/>
        <a:lstStyle/>
        <a:p>
          <a:r>
            <a:rPr lang="en-US" dirty="0"/>
            <a:t>Filtered through 0.45 um Whatman GFF filter</a:t>
          </a:r>
        </a:p>
      </dgm:t>
    </dgm:pt>
    <dgm:pt modelId="{F96A6326-29D8-482D-819A-81B5AF3752A1}" type="parTrans" cxnId="{98BDD37F-B240-4E65-92F7-E96CED3069C5}">
      <dgm:prSet/>
      <dgm:spPr/>
      <dgm:t>
        <a:bodyPr/>
        <a:lstStyle/>
        <a:p>
          <a:endParaRPr lang="en-US"/>
        </a:p>
      </dgm:t>
    </dgm:pt>
    <dgm:pt modelId="{9135B290-10D6-4A78-A346-A3DF1954866F}" type="sibTrans" cxnId="{98BDD37F-B240-4E65-92F7-E96CED3069C5}">
      <dgm:prSet/>
      <dgm:spPr/>
      <dgm:t>
        <a:bodyPr/>
        <a:lstStyle/>
        <a:p>
          <a:endParaRPr lang="en-US"/>
        </a:p>
      </dgm:t>
    </dgm:pt>
    <dgm:pt modelId="{0DBFC4D7-5F5C-4CFB-A362-41C932D9FFDB}">
      <dgm:prSet/>
      <dgm:spPr/>
      <dgm:t>
        <a:bodyPr/>
        <a:lstStyle/>
        <a:p>
          <a:r>
            <a:rPr lang="en-US"/>
            <a:t>Stored frozen until analysis on Lachat</a:t>
          </a:r>
        </a:p>
      </dgm:t>
    </dgm:pt>
    <dgm:pt modelId="{1197760C-3FC9-4DD2-B534-746AEEB4594F}" type="parTrans" cxnId="{DEAE3C92-C5AE-4818-88DA-1F56C7B7E1CD}">
      <dgm:prSet/>
      <dgm:spPr/>
      <dgm:t>
        <a:bodyPr/>
        <a:lstStyle/>
        <a:p>
          <a:endParaRPr lang="en-US"/>
        </a:p>
      </dgm:t>
    </dgm:pt>
    <dgm:pt modelId="{EAFF2AFE-33F9-4A05-8A65-57E9EB60B33F}" type="sibTrans" cxnId="{DEAE3C92-C5AE-4818-88DA-1F56C7B7E1CD}">
      <dgm:prSet/>
      <dgm:spPr/>
      <dgm:t>
        <a:bodyPr/>
        <a:lstStyle/>
        <a:p>
          <a:endParaRPr lang="en-US"/>
        </a:p>
      </dgm:t>
    </dgm:pt>
    <dgm:pt modelId="{19636495-AEA7-4A84-AA68-C6822715D276}">
      <dgm:prSet/>
      <dgm:spPr/>
      <dgm:t>
        <a:bodyPr/>
        <a:lstStyle/>
        <a:p>
          <a:r>
            <a:rPr lang="en-US"/>
            <a:t>Samples thawed the day before analysis</a:t>
          </a:r>
        </a:p>
      </dgm:t>
    </dgm:pt>
    <dgm:pt modelId="{E339F113-0093-4DFD-9657-1AC241512538}" type="parTrans" cxnId="{F7E8E1CE-893B-4800-B444-A3E12F362B06}">
      <dgm:prSet/>
      <dgm:spPr/>
      <dgm:t>
        <a:bodyPr/>
        <a:lstStyle/>
        <a:p>
          <a:endParaRPr lang="en-US"/>
        </a:p>
      </dgm:t>
    </dgm:pt>
    <dgm:pt modelId="{AC81BD30-1314-434F-B979-CE989171CA20}" type="sibTrans" cxnId="{F7E8E1CE-893B-4800-B444-A3E12F362B06}">
      <dgm:prSet/>
      <dgm:spPr/>
      <dgm:t>
        <a:bodyPr/>
        <a:lstStyle/>
        <a:p>
          <a:endParaRPr lang="en-US"/>
        </a:p>
      </dgm:t>
    </dgm:pt>
    <dgm:pt modelId="{F22DD8F4-508D-4817-B202-EDA4842B6013}" type="pres">
      <dgm:prSet presAssocID="{0F0B2FDA-1343-4257-B8AA-960DF5891E39}" presName="linear" presStyleCnt="0">
        <dgm:presLayoutVars>
          <dgm:animLvl val="lvl"/>
          <dgm:resizeHandles val="exact"/>
        </dgm:presLayoutVars>
      </dgm:prSet>
      <dgm:spPr/>
    </dgm:pt>
    <dgm:pt modelId="{7DFF0F45-6942-4253-B9F8-02F6E55AB93F}" type="pres">
      <dgm:prSet presAssocID="{0C166B42-40E9-4FCC-869B-9A93CEA220E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13B4E53-D83D-4077-B947-63F7ADC36BF8}" type="pres">
      <dgm:prSet presAssocID="{216C5149-D66F-4924-A8FE-D025D99B94FE}" presName="spacer" presStyleCnt="0"/>
      <dgm:spPr/>
    </dgm:pt>
    <dgm:pt modelId="{ADFE7E8C-5197-4363-9A07-8B1D4123CDEA}" type="pres">
      <dgm:prSet presAssocID="{D6BFC859-CB90-499C-899C-7D6178E0F2C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32B454E-3C6C-426F-BAEC-1C541E910B89}" type="pres">
      <dgm:prSet presAssocID="{9135B290-10D6-4A78-A346-A3DF1954866F}" presName="spacer" presStyleCnt="0"/>
      <dgm:spPr/>
    </dgm:pt>
    <dgm:pt modelId="{CBE5B331-305D-4CE9-A05B-98D867388B39}" type="pres">
      <dgm:prSet presAssocID="{0DBFC4D7-5F5C-4CFB-A362-41C932D9FFDB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20B3A2B-7EFE-4955-94D7-1521DD50430F}" type="pres">
      <dgm:prSet presAssocID="{EAFF2AFE-33F9-4A05-8A65-57E9EB60B33F}" presName="spacer" presStyleCnt="0"/>
      <dgm:spPr/>
    </dgm:pt>
    <dgm:pt modelId="{782F74D4-83BF-4440-9F04-FDD6215FBF0C}" type="pres">
      <dgm:prSet presAssocID="{19636495-AEA7-4A84-AA68-C6822715D27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D5E94864-13B0-4316-B300-90A5388966A7}" type="presOf" srcId="{0C166B42-40E9-4FCC-869B-9A93CEA220E4}" destId="{7DFF0F45-6942-4253-B9F8-02F6E55AB93F}" srcOrd="0" destOrd="0" presId="urn:microsoft.com/office/officeart/2005/8/layout/vList2"/>
    <dgm:cxn modelId="{98BDD37F-B240-4E65-92F7-E96CED3069C5}" srcId="{0F0B2FDA-1343-4257-B8AA-960DF5891E39}" destId="{D6BFC859-CB90-499C-899C-7D6178E0F2CA}" srcOrd="1" destOrd="0" parTransId="{F96A6326-29D8-482D-819A-81B5AF3752A1}" sibTransId="{9135B290-10D6-4A78-A346-A3DF1954866F}"/>
    <dgm:cxn modelId="{DEAE3C92-C5AE-4818-88DA-1F56C7B7E1CD}" srcId="{0F0B2FDA-1343-4257-B8AA-960DF5891E39}" destId="{0DBFC4D7-5F5C-4CFB-A362-41C932D9FFDB}" srcOrd="2" destOrd="0" parTransId="{1197760C-3FC9-4DD2-B534-746AEEB4594F}" sibTransId="{EAFF2AFE-33F9-4A05-8A65-57E9EB60B33F}"/>
    <dgm:cxn modelId="{847F5F9D-2E49-4C8C-B34D-E5F750434ACF}" type="presOf" srcId="{19636495-AEA7-4A84-AA68-C6822715D276}" destId="{782F74D4-83BF-4440-9F04-FDD6215FBF0C}" srcOrd="0" destOrd="0" presId="urn:microsoft.com/office/officeart/2005/8/layout/vList2"/>
    <dgm:cxn modelId="{2CA06FBD-982E-43C7-8FD4-6ECB73F0C7A4}" type="presOf" srcId="{0F0B2FDA-1343-4257-B8AA-960DF5891E39}" destId="{F22DD8F4-508D-4817-B202-EDA4842B6013}" srcOrd="0" destOrd="0" presId="urn:microsoft.com/office/officeart/2005/8/layout/vList2"/>
    <dgm:cxn modelId="{27F83ACE-FAA9-4F32-AD57-7F67990BD4CD}" srcId="{0F0B2FDA-1343-4257-B8AA-960DF5891E39}" destId="{0C166B42-40E9-4FCC-869B-9A93CEA220E4}" srcOrd="0" destOrd="0" parTransId="{C68FEEE0-3D3D-483C-AFB0-21508F5BF872}" sibTransId="{216C5149-D66F-4924-A8FE-D025D99B94FE}"/>
    <dgm:cxn modelId="{F7E8E1CE-893B-4800-B444-A3E12F362B06}" srcId="{0F0B2FDA-1343-4257-B8AA-960DF5891E39}" destId="{19636495-AEA7-4A84-AA68-C6822715D276}" srcOrd="3" destOrd="0" parTransId="{E339F113-0093-4DFD-9657-1AC241512538}" sibTransId="{AC81BD30-1314-434F-B979-CE989171CA20}"/>
    <dgm:cxn modelId="{4A8BA4D6-7B9A-4983-A334-9B78C1D5708B}" type="presOf" srcId="{D6BFC859-CB90-499C-899C-7D6178E0F2CA}" destId="{ADFE7E8C-5197-4363-9A07-8B1D4123CDEA}" srcOrd="0" destOrd="0" presId="urn:microsoft.com/office/officeart/2005/8/layout/vList2"/>
    <dgm:cxn modelId="{D19ACBD6-30A1-489B-8030-3448F47C7A8A}" type="presOf" srcId="{0DBFC4D7-5F5C-4CFB-A362-41C932D9FFDB}" destId="{CBE5B331-305D-4CE9-A05B-98D867388B39}" srcOrd="0" destOrd="0" presId="urn:microsoft.com/office/officeart/2005/8/layout/vList2"/>
    <dgm:cxn modelId="{B8043EB8-4489-435C-AEF9-CCCA695C1548}" type="presParOf" srcId="{F22DD8F4-508D-4817-B202-EDA4842B6013}" destId="{7DFF0F45-6942-4253-B9F8-02F6E55AB93F}" srcOrd="0" destOrd="0" presId="urn:microsoft.com/office/officeart/2005/8/layout/vList2"/>
    <dgm:cxn modelId="{A78DE9B5-8ADB-44CF-B9E5-08F2692D29F0}" type="presParOf" srcId="{F22DD8F4-508D-4817-B202-EDA4842B6013}" destId="{613B4E53-D83D-4077-B947-63F7ADC36BF8}" srcOrd="1" destOrd="0" presId="urn:microsoft.com/office/officeart/2005/8/layout/vList2"/>
    <dgm:cxn modelId="{7FB76534-7A77-477D-B6EE-E3693A78AB64}" type="presParOf" srcId="{F22DD8F4-508D-4817-B202-EDA4842B6013}" destId="{ADFE7E8C-5197-4363-9A07-8B1D4123CDEA}" srcOrd="2" destOrd="0" presId="urn:microsoft.com/office/officeart/2005/8/layout/vList2"/>
    <dgm:cxn modelId="{90079207-6864-4E53-814C-A6CEB72C0C64}" type="presParOf" srcId="{F22DD8F4-508D-4817-B202-EDA4842B6013}" destId="{732B454E-3C6C-426F-BAEC-1C541E910B89}" srcOrd="3" destOrd="0" presId="urn:microsoft.com/office/officeart/2005/8/layout/vList2"/>
    <dgm:cxn modelId="{B45452DC-6BD6-4D72-A61D-B41B87EA12E6}" type="presParOf" srcId="{F22DD8F4-508D-4817-B202-EDA4842B6013}" destId="{CBE5B331-305D-4CE9-A05B-98D867388B39}" srcOrd="4" destOrd="0" presId="urn:microsoft.com/office/officeart/2005/8/layout/vList2"/>
    <dgm:cxn modelId="{30270575-213E-4481-A2D5-C4DF890C494F}" type="presParOf" srcId="{F22DD8F4-508D-4817-B202-EDA4842B6013}" destId="{E20B3A2B-7EFE-4955-94D7-1521DD50430F}" srcOrd="5" destOrd="0" presId="urn:microsoft.com/office/officeart/2005/8/layout/vList2"/>
    <dgm:cxn modelId="{B7EE34C0-0EFB-4C1F-BC28-4956473DA907}" type="presParOf" srcId="{F22DD8F4-508D-4817-B202-EDA4842B6013}" destId="{782F74D4-83BF-4440-9F04-FDD6215FBF0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FF0F45-6942-4253-B9F8-02F6E55AB93F}">
      <dsp:nvSpPr>
        <dsp:cNvPr id="0" name=""/>
        <dsp:cNvSpPr/>
      </dsp:nvSpPr>
      <dsp:spPr>
        <a:xfrm>
          <a:off x="0" y="6913"/>
          <a:ext cx="6513603" cy="139229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Water samples collected at the surface (~0.1m)</a:t>
          </a:r>
        </a:p>
      </dsp:txBody>
      <dsp:txXfrm>
        <a:off x="67966" y="74879"/>
        <a:ext cx="6377671" cy="1256367"/>
      </dsp:txXfrm>
    </dsp:sp>
    <dsp:sp modelId="{ADFE7E8C-5197-4363-9A07-8B1D4123CDEA}">
      <dsp:nvSpPr>
        <dsp:cNvPr id="0" name=""/>
        <dsp:cNvSpPr/>
      </dsp:nvSpPr>
      <dsp:spPr>
        <a:xfrm>
          <a:off x="0" y="1500013"/>
          <a:ext cx="6513603" cy="1392299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Filtered through 0.45 um Whatman GFF filter</a:t>
          </a:r>
        </a:p>
      </dsp:txBody>
      <dsp:txXfrm>
        <a:off x="67966" y="1567979"/>
        <a:ext cx="6377671" cy="1256367"/>
      </dsp:txXfrm>
    </dsp:sp>
    <dsp:sp modelId="{CBE5B331-305D-4CE9-A05B-98D867388B39}">
      <dsp:nvSpPr>
        <dsp:cNvPr id="0" name=""/>
        <dsp:cNvSpPr/>
      </dsp:nvSpPr>
      <dsp:spPr>
        <a:xfrm>
          <a:off x="0" y="2993113"/>
          <a:ext cx="6513603" cy="1392299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Stored frozen until analysis on Lachat</a:t>
          </a:r>
        </a:p>
      </dsp:txBody>
      <dsp:txXfrm>
        <a:off x="67966" y="3061079"/>
        <a:ext cx="6377671" cy="1256367"/>
      </dsp:txXfrm>
    </dsp:sp>
    <dsp:sp modelId="{782F74D4-83BF-4440-9F04-FDD6215FBF0C}">
      <dsp:nvSpPr>
        <dsp:cNvPr id="0" name=""/>
        <dsp:cNvSpPr/>
      </dsp:nvSpPr>
      <dsp:spPr>
        <a:xfrm>
          <a:off x="0" y="4486213"/>
          <a:ext cx="6513603" cy="139229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Samples thawed the day before analysis</a:t>
          </a:r>
        </a:p>
      </dsp:txBody>
      <dsp:txXfrm>
        <a:off x="67966" y="4554179"/>
        <a:ext cx="6377671" cy="12563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0B5AF-76EA-490D-821E-3E4DB1D6D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FE79C9-9CD9-4F9A-A685-6AE2317B5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57D25-879A-4C18-ABE1-C8C8CA5F2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270C5-1342-46CD-8BDB-16BEF06C0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C2673-193B-4054-B3C6-8B2F5F6B0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131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64A37-B579-4E66-B8EB-B65033012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9FFD23-C842-4C6D-9D2B-314EFB54EE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9001D-1A2E-42CA-BF4C-6BD172E1B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9BC74-681A-4521-9A33-916942A0B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B6CAC-E540-4151-BB12-4B6034A2B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148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07823D-0EAB-4AB2-87E1-56CF2B4293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D8EC1A-54F4-4EFD-BDC0-BCC4AF1E20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EE934-6179-4275-B291-E288060FC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971FE-0CCB-4D19-9B26-DBB96B1A3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469B8-D212-4C90-A7E7-4039BE26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5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25C70-562E-4763-8DB9-ADECB12F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8F6E1-3026-4E8E-AE7F-EC1E553291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43B6F9-80B3-4262-8B8D-91A7B945A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20292-D7AE-488C-8ED3-D5314EF7F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3D11F-BE63-41D9-A107-6B278745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70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B6AFA-E1D3-4DAA-9AE8-7F6818038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4B18B-5441-4B4C-97BF-309D1505A7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A26D8-C417-4F41-AE43-35FED5323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449E4-F4EE-45A1-9093-33BDA44F0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F4054-D03D-46D7-A529-2B71E32F0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352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01ADD-8339-49B7-BC88-3AD6E676C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D78F8-1855-4EDA-A8D4-956C7D19EA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01E516-6A90-4BE7-A6ED-1A3CDCCC5C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CF0B15-F3A2-4AD8-911B-5E3DBC712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91733-6E75-4B42-BBD4-F8CB03C7D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01FABF-5B6A-49AA-8B6F-E14D7A135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22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21AEF-864F-4BBB-9B0A-C16719DCC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DF6D0E-D488-4BEB-A080-FAF5F157F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DF32BF-8DFE-4415-90BD-C71F2A1E02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A61770-5BB8-41DC-95C8-A5298E3D7E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138D64-777A-438D-A6E8-50A31BE7C0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94B206-3584-4A21-AB9D-C8A5CD597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E61ECB-B27C-4BD3-8022-90D234835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199D85-B4AE-4369-93E7-C59A4FBD7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3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1BBC2-5924-4914-B98E-50D4AED9D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6C98F8-DD28-4DCC-ACAD-CF0A294DD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B6290A-E0E1-4BAB-9620-464FEFEED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E55E47-F61F-4066-8B65-38ED929B6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982252-5200-4C6E-B022-39522E55A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26979E-CF46-4499-8590-19A197DCE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BEF06-BF02-4E42-AB04-AF556D58C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276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BAF1B-5A0C-438A-A5F1-D81445B89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6D8A3-1C0E-4C99-BC60-DBD7C7905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75D972-DDA3-4743-B45A-3EA8D2060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D8BEA3-E569-417D-825F-5284D589F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FF3FD4-0A01-47EC-A6D8-92E11F93B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8D7554-EED9-401F-B043-338FC22FB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05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118AD-AAE9-4DD7-814A-5B5D9FC1B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23AF39-72F9-439A-918B-4375126660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491AFB-B7EB-478F-9416-A6554B458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8935DA-0E6C-49AE-A10D-8F667946C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4DF5E-DC88-4801-9BC9-92533AF2C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6A72E9-E115-4405-AD82-C949EFE78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191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1F5DEF-06A7-40F5-A03E-1C5A32249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2A4B38-D06E-4B5F-99FB-5D814E9B54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CB70D-A5E6-4C37-AB60-17418C7B1A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AAF86-BE87-4880-9C15-B053F8D9E7E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FEFA0-AF96-4F85-96E0-5DDEB0C78E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5D354-D278-4EF3-95A1-B0B620D605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7329F-E615-4F3D-898A-DF10E5CF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959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ke surrounded by a body of water&#10;&#10;Description automatically generated">
            <a:extLst>
              <a:ext uri="{FF2B5EF4-FFF2-40B4-BE49-F238E27FC236}">
                <a16:creationId xmlns:a16="http://schemas.microsoft.com/office/drawing/2014/main" id="{C4EFD66F-27CC-4B6A-8BDD-8E52CB831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B071D3-449E-40ED-B9F2-D8B19829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2766218"/>
            <a:ext cx="10515600" cy="1325563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Lachat</a:t>
            </a:r>
            <a:r>
              <a:rPr lang="en-US" dirty="0">
                <a:solidFill>
                  <a:schemeClr val="bg1"/>
                </a:solidFill>
              </a:rPr>
              <a:t> Flow Injection Analysis of Reservoir Water Samples</a:t>
            </a:r>
          </a:p>
        </p:txBody>
      </p:sp>
    </p:spTree>
    <p:extLst>
      <p:ext uri="{BB962C8B-B14F-4D97-AF65-F5344CB8AC3E}">
        <p14:creationId xmlns:p14="http://schemas.microsoft.com/office/powerpoint/2010/main" val="1664449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E8D9BB9-9ED9-4E1D-8B17-CD4469FFD130}"/>
              </a:ext>
            </a:extLst>
          </p:cNvPr>
          <p:cNvSpPr txBox="1">
            <a:spLocks/>
          </p:cNvSpPr>
          <p:nvPr/>
        </p:nvSpPr>
        <p:spPr>
          <a:xfrm>
            <a:off x="984794" y="-220445"/>
            <a:ext cx="121266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Measuring PO4, NH4, NO3, + NO2 in water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6185383-1E6F-4087-835D-40106924E406}"/>
              </a:ext>
            </a:extLst>
          </p:cNvPr>
          <p:cNvSpPr txBox="1"/>
          <p:nvPr/>
        </p:nvSpPr>
        <p:spPr>
          <a:xfrm>
            <a:off x="285896" y="4363720"/>
            <a:ext cx="58206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2 reservoirs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5 streams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17 sites total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Monthly sampling April-October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50FEE2-98F5-4987-87F6-8C9F23E85621}"/>
              </a:ext>
            </a:extLst>
          </p:cNvPr>
          <p:cNvSpPr txBox="1"/>
          <p:nvPr/>
        </p:nvSpPr>
        <p:spPr>
          <a:xfrm>
            <a:off x="285896" y="1321048"/>
            <a:ext cx="572291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Q1: What is the longitudinal heterogeneity of nitrogen, phosphorus, and chlorophyll-a along a double reservoir continuum?</a:t>
            </a:r>
          </a:p>
          <a:p>
            <a:endParaRPr lang="en-US" sz="2400" dirty="0"/>
          </a:p>
          <a:p>
            <a:r>
              <a:rPr lang="en-US" sz="2400" dirty="0"/>
              <a:t>Q2: What are the drivers of heterogeneity among reservoir continua (i.e., residence time, internal loading)? 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9B6EC3F1-B46A-4517-8B56-2BC0A41B1E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5" t="21820" r="14052" b="28000"/>
          <a:stretch/>
        </p:blipFill>
        <p:spPr>
          <a:xfrm>
            <a:off x="6096000" y="1198880"/>
            <a:ext cx="5679138" cy="506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14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3A4DBD-0925-4C60-B93F-8F8B03C17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Sample collection and processing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E8BAD4D-7BC8-4AA6-B1A0-3BB1C59DBE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182268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3624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A8AD8-3C86-4241-9D2E-524611D35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B7A40-4706-4B59-8519-C30526DF6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9A0CF4-5E47-4B54-9AA0-849FDC60C1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4" t="13158" r="51646" b="5821"/>
          <a:stretch/>
        </p:blipFill>
        <p:spPr>
          <a:xfrm>
            <a:off x="248652" y="1718928"/>
            <a:ext cx="7789977" cy="45647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6B0BA1-2D99-4FD3-AF8A-C169DAFBC6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44" t="23355" r="59441" b="29605"/>
          <a:stretch/>
        </p:blipFill>
        <p:spPr>
          <a:xfrm>
            <a:off x="5397488" y="0"/>
            <a:ext cx="6461377" cy="3164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657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08CF1-4C2A-404D-A142-C701A08AE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Calibration using standards on </a:t>
            </a:r>
            <a:r>
              <a:rPr lang="en-US" dirty="0" err="1"/>
              <a:t>Lachat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B8842-BE84-409F-A16F-3F2314009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Calibration standards created the day of analysis</a:t>
            </a:r>
          </a:p>
          <a:p>
            <a:pPr lvl="1"/>
            <a:r>
              <a:rPr lang="en-US" dirty="0"/>
              <a:t>In ppb PO4, NH4, NO3: 1000, 500, 250, 100, 50, 25, 10, 5, 2.5, 0</a:t>
            </a:r>
          </a:p>
          <a:p>
            <a:pPr lvl="2"/>
            <a:r>
              <a:rPr lang="en-US" dirty="0"/>
              <a:t>Make 1000, 100, 25, and 5 from primary stock</a:t>
            </a:r>
          </a:p>
          <a:p>
            <a:pPr lvl="2"/>
            <a:r>
              <a:rPr lang="en-US" dirty="0"/>
              <a:t>Other auto-diluted from 1000</a:t>
            </a:r>
          </a:p>
          <a:p>
            <a:pPr lvl="1"/>
            <a:r>
              <a:rPr lang="en-US" dirty="0"/>
              <a:t>1000 ppb NO2 standard to check nitrate reduction efficiency</a:t>
            </a:r>
          </a:p>
          <a:p>
            <a:pPr lvl="1"/>
            <a:r>
              <a:rPr lang="en-US" dirty="0"/>
              <a:t>All standards run 3x, integration peaks corrected if necessary, standard curve determined based on the satisfactory peaks</a:t>
            </a:r>
          </a:p>
          <a:p>
            <a:r>
              <a:rPr lang="en-US" dirty="0"/>
              <a:t>Check standard at 25 ppb, reagent blank, duplicate, and spike (80 </a:t>
            </a:r>
            <a:r>
              <a:rPr lang="en-US" dirty="0" err="1"/>
              <a:t>uL</a:t>
            </a:r>
            <a:r>
              <a:rPr lang="en-US" dirty="0"/>
              <a:t> added to 4mL of sample) run every ten samples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25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4ECDD-9380-4C1E-82CA-37DB50888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QAQC of data post-</a:t>
            </a:r>
            <a:r>
              <a:rPr lang="en-US" dirty="0" err="1"/>
              <a:t>Lachat</a:t>
            </a:r>
            <a:r>
              <a:rPr lang="en-US" dirty="0"/>
              <a:t> run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2E20D-F3B5-415C-808C-14E60D016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Peaks and integrations checked at the end of the run</a:t>
            </a:r>
          </a:p>
          <a:p>
            <a:pPr lvl="1"/>
            <a:r>
              <a:rPr lang="en-US" dirty="0"/>
              <a:t>Integrations edited if needed</a:t>
            </a:r>
          </a:p>
          <a:p>
            <a:pPr lvl="1"/>
            <a:r>
              <a:rPr lang="en-US" dirty="0"/>
              <a:t>Sample re-run if needed</a:t>
            </a:r>
          </a:p>
          <a:p>
            <a:r>
              <a:rPr lang="en-US" dirty="0"/>
              <a:t>Within QAQC analysis</a:t>
            </a:r>
          </a:p>
          <a:p>
            <a:pPr lvl="1"/>
            <a:r>
              <a:rPr lang="en-US" dirty="0"/>
              <a:t>Nitrate reduction efficiency</a:t>
            </a:r>
          </a:p>
          <a:p>
            <a:pPr lvl="1"/>
            <a:r>
              <a:rPr lang="en-US" dirty="0"/>
              <a:t>Duplicate relative % difference</a:t>
            </a:r>
          </a:p>
          <a:p>
            <a:pPr lvl="1"/>
            <a:r>
              <a:rPr lang="en-US" dirty="0"/>
              <a:t>Spike % recovery </a:t>
            </a:r>
          </a:p>
          <a:p>
            <a:pPr lvl="1"/>
            <a:r>
              <a:rPr lang="en-US" dirty="0"/>
              <a:t>% error in check standard 25 ppb (pass = &lt;20% diff)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856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80C7C-397E-44EC-9701-EFB9B73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Nitrate/Nitrite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A1F41-03ED-4245-B7F9-E0D4F0589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14D1B0-3A2E-44B4-AF6C-854CB33DE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033" y="1309531"/>
            <a:ext cx="8087360" cy="538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062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EB32D-D1FD-471E-ADDE-DCC60981B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08"/>
            <a:ext cx="10515600" cy="1325563"/>
          </a:xfrm>
        </p:spPr>
        <p:txBody>
          <a:bodyPr/>
          <a:lstStyle/>
          <a:p>
            <a:r>
              <a:rPr lang="en-US" dirty="0"/>
              <a:t>Ammonium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E63D7-3FEA-489B-BAC1-A5F2A11C8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355E70-7030-4001-8C0A-D28AE94CD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676" y="1241349"/>
            <a:ext cx="7996555" cy="532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647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2E8CC9-0431-4AA0-AFEA-38F1829C4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844" y="1339500"/>
            <a:ext cx="8013175" cy="533414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9409F6-8B83-4096-9FF8-C9B4E6F19846}"/>
              </a:ext>
            </a:extLst>
          </p:cNvPr>
          <p:cNvSpPr txBox="1">
            <a:spLocks/>
          </p:cNvSpPr>
          <p:nvPr/>
        </p:nvSpPr>
        <p:spPr>
          <a:xfrm>
            <a:off x="838200" y="789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dirty="0"/>
              <a:t>Phosphate</a:t>
            </a:r>
          </a:p>
        </p:txBody>
      </p:sp>
    </p:spTree>
    <p:extLst>
      <p:ext uri="{BB962C8B-B14F-4D97-AF65-F5344CB8AC3E}">
        <p14:creationId xmlns:p14="http://schemas.microsoft.com/office/powerpoint/2010/main" val="1262361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268</Words>
  <Application>Microsoft Office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Lachat Flow Injection Analysis of Reservoir Water Samples</vt:lpstr>
      <vt:lpstr>PowerPoint Presentation</vt:lpstr>
      <vt:lpstr>Sample collection and processing</vt:lpstr>
      <vt:lpstr>PowerPoint Presentation</vt:lpstr>
      <vt:lpstr>Calibration using standards on Lachat</vt:lpstr>
      <vt:lpstr>QAQC of data post-Lachat run</vt:lpstr>
      <vt:lpstr>Nitrate/Nitrite</vt:lpstr>
      <vt:lpstr>Ammonium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Lachat Flow Injection Analysis of Reservoir Water Samples</dc:title>
  <dc:creator>Whitney Woelmer</dc:creator>
  <cp:lastModifiedBy>Whitney Woelmer</cp:lastModifiedBy>
  <cp:revision>6</cp:revision>
  <dcterms:created xsi:type="dcterms:W3CDTF">2019-12-09T14:31:17Z</dcterms:created>
  <dcterms:modified xsi:type="dcterms:W3CDTF">2019-12-09T15:34:33Z</dcterms:modified>
</cp:coreProperties>
</file>